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rawings/drawing4.xml" ContentType="application/vnd.openxmlformats-officedocument.drawingml.chartshap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rawings/drawing2.xml" ContentType="application/vnd.openxmlformats-officedocument.drawingml.chartshapes+xml"/>
  <Override PartName="/ppt/theme/themeOverride5.xml" ContentType="application/vnd.openxmlformats-officedocument.themeOverr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Override3.xml" ContentType="application/vnd.openxmlformats-officedocument.themeOverride+xml"/>
  <Override PartName="/ppt/theme/themeOverride4.xml" ContentType="application/vnd.openxmlformats-officedocument.themeOverr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5.xml" ContentType="application/vnd.openxmlformats-officedocument.drawingml.chartshapes+xml"/>
  <Override PartName="/ppt/drawings/drawing6.xml" ContentType="application/vnd.openxmlformats-officedocument.drawingml.chartshapes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rawings/drawing3.xml" ContentType="application/vnd.openxmlformats-officedocument.drawingml.chartshape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theme/themeOverride6.xml" ContentType="application/vnd.openxmlformats-officedocument.themeOverr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60" r:id="rId3"/>
    <p:sldId id="258" r:id="rId4"/>
    <p:sldId id="263" r:id="rId5"/>
    <p:sldId id="262" r:id="rId6"/>
    <p:sldId id="264" r:id="rId7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302" y="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_____Microsoft_Office_Excel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package" Target="../embeddings/_____Microsoft_Office_Excel2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package" Target="../embeddings/_____Microsoft_Office_Excel3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4.xml"/><Relationship Id="rId2" Type="http://schemas.openxmlformats.org/officeDocument/2006/relationships/package" Target="../embeddings/_____Microsoft_Office_Excel4.xlsx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5.xml"/><Relationship Id="rId2" Type="http://schemas.openxmlformats.org/officeDocument/2006/relationships/package" Target="../embeddings/_____Microsoft_Office_Excel5.xlsx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6.xml"/><Relationship Id="rId2" Type="http://schemas.openxmlformats.org/officeDocument/2006/relationships/package" Target="../embeddings/_____Microsoft_Office_Excel6.xlsx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title>
      <c:layout>
        <c:manualLayout>
          <c:xMode val="edge"/>
          <c:yMode val="edge"/>
          <c:x val="0.32759899648180746"/>
          <c:y val="2.3448635794065593E-2"/>
        </c:manualLayout>
      </c:layout>
      <c:txPr>
        <a:bodyPr/>
        <a:lstStyle/>
        <a:p>
          <a:pPr>
            <a:defRPr sz="2000">
              <a:solidFill>
                <a:schemeClr val="tx2">
                  <a:lumMod val="75000"/>
                </a:schemeClr>
              </a:solidFill>
            </a:defRPr>
          </a:pPr>
          <a:endParaRPr lang="ru-RU"/>
        </a:p>
      </c:txPr>
    </c:title>
    <c:plotArea>
      <c:layout>
        <c:manualLayout>
          <c:layoutTarget val="inner"/>
          <c:xMode val="edge"/>
          <c:yMode val="edge"/>
          <c:x val="1.4327268721554478E-2"/>
          <c:y val="0.26377527253307131"/>
          <c:w val="0.57620104357519619"/>
          <c:h val="0.59641862405151869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2024-2025</c:v>
                </c:pt>
              </c:strCache>
            </c:strRef>
          </c:tx>
          <c:dLbls>
            <c:dLbl>
              <c:idx val="6"/>
              <c:layout>
                <c:manualLayout>
                  <c:x val="-1.4474033398287857E-3"/>
                  <c:y val="-9.8207317943807011E-3"/>
                </c:manualLayout>
              </c:layout>
              <c:tx>
                <c:rich>
                  <a:bodyPr/>
                  <a:lstStyle/>
                  <a:p>
                    <a:r>
                      <a:rPr lang="ru-RU" sz="2000" b="1" i="0" dirty="0" smtClean="0">
                        <a:solidFill>
                          <a:srgbClr val="FFFF00"/>
                        </a:solidFill>
                      </a:rPr>
                      <a:t>283</a:t>
                    </a:r>
                    <a:endParaRPr lang="en-US" sz="1600" b="0" i="0" dirty="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2000" b="1">
                    <a:solidFill>
                      <a:srgbClr val="FFFF00"/>
                    </a:solidFill>
                  </a:defRPr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Лист1!$A$2:$A$6</c:f>
              <c:strCache>
                <c:ptCount val="5"/>
                <c:pt idx="0">
                  <c:v>Азбука безопасности</c:v>
                </c:pt>
                <c:pt idx="1">
                  <c:v>Разноцветные ладошки</c:v>
                </c:pt>
                <c:pt idx="2">
                  <c:v>Мастер Лего</c:v>
                </c:pt>
                <c:pt idx="3">
                  <c:v>Умелая иголочка</c:v>
                </c:pt>
                <c:pt idx="4">
                  <c:v>Мир Лего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69</c:v>
                </c:pt>
                <c:pt idx="1">
                  <c:v>50</c:v>
                </c:pt>
                <c:pt idx="2">
                  <c:v>29</c:v>
                </c:pt>
                <c:pt idx="3">
                  <c:v>22</c:v>
                </c:pt>
                <c:pt idx="4">
                  <c:v>48</c:v>
                </c:pt>
              </c:numCache>
            </c:numRef>
          </c:val>
        </c:ser>
        <c:dLbls/>
        <c:firstSliceAng val="0"/>
      </c:pieChart>
    </c:plotArea>
    <c:legend>
      <c:legendPos val="r"/>
      <c:legendEntry>
        <c:idx val="0"/>
        <c:txPr>
          <a:bodyPr/>
          <a:lstStyle/>
          <a:p>
            <a:pPr>
              <a:defRPr sz="1400"/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400"/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1400"/>
            </a:pPr>
            <a:endParaRPr lang="ru-RU"/>
          </a:p>
        </c:txPr>
      </c:legendEntry>
      <c:legendEntry>
        <c:idx val="3"/>
        <c:txPr>
          <a:bodyPr/>
          <a:lstStyle/>
          <a:p>
            <a:pPr>
              <a:defRPr sz="1400"/>
            </a:pPr>
            <a:endParaRPr lang="ru-RU"/>
          </a:p>
        </c:txPr>
      </c:legendEntry>
      <c:layout>
        <c:manualLayout>
          <c:xMode val="edge"/>
          <c:yMode val="edge"/>
          <c:x val="0.58229281766473373"/>
          <c:y val="0.15164343548978726"/>
          <c:w val="0.41770718233526655"/>
          <c:h val="0.70911760291741466"/>
        </c:manualLayout>
      </c:layout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2"/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title>
      <c:layout/>
      <c:txPr>
        <a:bodyPr/>
        <a:lstStyle/>
        <a:p>
          <a:pPr>
            <a:defRPr>
              <a:solidFill>
                <a:schemeClr val="tx2">
                  <a:lumMod val="75000"/>
                </a:schemeClr>
              </a:solidFill>
            </a:defRPr>
          </a:pPr>
          <a:endParaRPr lang="ru-RU"/>
        </a:p>
      </c:txPr>
    </c:title>
    <c:plotArea>
      <c:layout>
        <c:manualLayout>
          <c:layoutTarget val="inner"/>
          <c:xMode val="edge"/>
          <c:yMode val="edge"/>
          <c:x val="0"/>
          <c:y val="0.25458333580390596"/>
          <c:w val="0.62187271337667471"/>
          <c:h val="0.65579304319722065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2023-2024</c:v>
                </c:pt>
              </c:strCache>
            </c:strRef>
          </c:tx>
          <c:dLbls>
            <c:dLbl>
              <c:idx val="3"/>
              <c:layout>
                <c:manualLayout>
                  <c:x val="8.161770441582139E-2"/>
                  <c:y val="-4.1533579602266404E-2"/>
                </c:manualLayout>
              </c:layout>
              <c:showVal val="1"/>
            </c:dLbl>
            <c:txPr>
              <a:bodyPr/>
              <a:lstStyle/>
              <a:p>
                <a:pPr>
                  <a:defRPr sz="2000" b="1">
                    <a:solidFill>
                      <a:srgbClr val="FFFF00"/>
                    </a:solidFill>
                  </a:defRPr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Лист1!$A$2:$A$6</c:f>
              <c:strCache>
                <c:ptCount val="5"/>
                <c:pt idx="0">
                  <c:v>Азбука безопасности</c:v>
                </c:pt>
                <c:pt idx="1">
                  <c:v>Разноцветные ладошки</c:v>
                </c:pt>
                <c:pt idx="2">
                  <c:v>Мастер Лего</c:v>
                </c:pt>
                <c:pt idx="3">
                  <c:v>БАрС</c:v>
                </c:pt>
                <c:pt idx="4">
                  <c:v>Мир Лего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52</c:v>
                </c:pt>
                <c:pt idx="1">
                  <c:v>52</c:v>
                </c:pt>
                <c:pt idx="2">
                  <c:v>32</c:v>
                </c:pt>
                <c:pt idx="3">
                  <c:v>18</c:v>
                </c:pt>
                <c:pt idx="4">
                  <c:v>51</c:v>
                </c:pt>
              </c:numCache>
            </c:numRef>
          </c:val>
        </c:ser>
        <c:dLbls/>
        <c:firstSliceAng val="0"/>
      </c:pieChart>
    </c:plotArea>
    <c:legend>
      <c:legendPos val="r"/>
      <c:legendEntry>
        <c:idx val="0"/>
        <c:txPr>
          <a:bodyPr/>
          <a:lstStyle/>
          <a:p>
            <a:pPr>
              <a:defRPr sz="1400"/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400"/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1400"/>
            </a:pPr>
            <a:endParaRPr lang="ru-RU"/>
          </a:p>
        </c:txPr>
      </c:legendEntry>
      <c:layout>
        <c:manualLayout>
          <c:xMode val="edge"/>
          <c:yMode val="edge"/>
          <c:x val="0.6131263446857822"/>
          <c:y val="0.19703417460470651"/>
          <c:w val="0.36502932659070869"/>
          <c:h val="0.70897965815458652"/>
        </c:manualLayout>
      </c:layout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2"/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title>
      <c:layout>
        <c:manualLayout>
          <c:xMode val="edge"/>
          <c:yMode val="edge"/>
          <c:x val="0.29506561679790033"/>
          <c:y val="1.6836195965366927E-2"/>
        </c:manualLayout>
      </c:layout>
      <c:txPr>
        <a:bodyPr/>
        <a:lstStyle/>
        <a:p>
          <a:pPr>
            <a:defRPr>
              <a:solidFill>
                <a:schemeClr val="tx2">
                  <a:lumMod val="75000"/>
                </a:schemeClr>
              </a:solidFill>
            </a:defRPr>
          </a:pPr>
          <a:endParaRPr lang="ru-RU"/>
        </a:p>
      </c:txPr>
    </c:title>
    <c:plotArea>
      <c:layout>
        <c:manualLayout>
          <c:layoutTarget val="inner"/>
          <c:xMode val="edge"/>
          <c:yMode val="edge"/>
          <c:x val="0.11612921648682806"/>
          <c:y val="0.44819964281634644"/>
          <c:w val="0.68869252454554308"/>
          <c:h val="0.55180035718365361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2023-2024</c:v>
                </c:pt>
              </c:strCache>
            </c:strRef>
          </c:tx>
          <c:dLbls>
            <c:txPr>
              <a:bodyPr/>
              <a:lstStyle/>
              <a:p>
                <a:pPr>
                  <a:defRPr sz="2000" b="1">
                    <a:solidFill>
                      <a:srgbClr val="FFFF00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Лист1!$A$2:$A$6</c:f>
              <c:strCache>
                <c:ptCount val="5"/>
                <c:pt idx="0">
                  <c:v>Художественная</c:v>
                </c:pt>
                <c:pt idx="1">
                  <c:v>Техническая</c:v>
                </c:pt>
                <c:pt idx="2">
                  <c:v>Физкультурно-спортивная</c:v>
                </c:pt>
                <c:pt idx="3">
                  <c:v>Социально-гуманитарная</c:v>
                </c:pt>
                <c:pt idx="4">
                  <c:v>Туристско-краеведческая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140</c:v>
                </c:pt>
                <c:pt idx="1">
                  <c:v>161</c:v>
                </c:pt>
                <c:pt idx="2">
                  <c:v>74</c:v>
                </c:pt>
                <c:pt idx="3">
                  <c:v>109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сертифицированные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Художественная</c:v>
                </c:pt>
                <c:pt idx="1">
                  <c:v>Техническая</c:v>
                </c:pt>
                <c:pt idx="2">
                  <c:v>Физкультурно-спортивная</c:v>
                </c:pt>
                <c:pt idx="3">
                  <c:v>Социально-гуманитарная</c:v>
                </c:pt>
                <c:pt idx="4">
                  <c:v>Туристско-краеведческая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37</c:v>
                </c:pt>
                <c:pt idx="1">
                  <c:v>33</c:v>
                </c:pt>
                <c:pt idx="2">
                  <c:v>12</c:v>
                </c:pt>
                <c:pt idx="3">
                  <c:v>18</c:v>
                </c:pt>
              </c:numCache>
            </c:numRef>
          </c:val>
        </c:ser>
        <c:dLbls/>
        <c:firstSliceAng val="0"/>
      </c:pieChart>
    </c:plotArea>
    <c:legend>
      <c:legendPos val="r"/>
      <c:legendEntry>
        <c:idx val="0"/>
        <c:txPr>
          <a:bodyPr/>
          <a:lstStyle/>
          <a:p>
            <a:pPr>
              <a:defRPr sz="1400"/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400"/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1400"/>
            </a:pPr>
            <a:endParaRPr lang="ru-RU"/>
          </a:p>
        </c:txPr>
      </c:legendEntry>
      <c:layout>
        <c:manualLayout>
          <c:xMode val="edge"/>
          <c:yMode val="edge"/>
          <c:x val="6.9916520851560249E-2"/>
          <c:y val="0.12407724057841395"/>
          <c:w val="0.85666836784290856"/>
          <c:h val="0.29030617351489629"/>
        </c:manualLayout>
      </c:layout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2"/>
  <c:userShapes r:id="rId3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title>
      <c:layout>
        <c:manualLayout>
          <c:xMode val="edge"/>
          <c:yMode val="edge"/>
          <c:x val="0.29554329354351572"/>
          <c:y val="3.0866359269839373E-2"/>
        </c:manualLayout>
      </c:layout>
      <c:txPr>
        <a:bodyPr/>
        <a:lstStyle/>
        <a:p>
          <a:pPr>
            <a:defRPr>
              <a:solidFill>
                <a:schemeClr val="tx2">
                  <a:lumMod val="75000"/>
                </a:schemeClr>
              </a:solidFill>
            </a:defRPr>
          </a:pPr>
          <a:endParaRPr lang="ru-RU"/>
        </a:p>
      </c:txPr>
    </c:title>
    <c:plotArea>
      <c:layout>
        <c:manualLayout>
          <c:layoutTarget val="inner"/>
          <c:xMode val="edge"/>
          <c:yMode val="edge"/>
          <c:x val="0.16462239792286454"/>
          <c:y val="0.43978154483366305"/>
          <c:w val="0.65206952313940436"/>
          <c:h val="0.56021845516633684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2024-2025</c:v>
                </c:pt>
              </c:strCache>
            </c:strRef>
          </c:tx>
          <c:dLbls>
            <c:dLbl>
              <c:idx val="4"/>
              <c:layout>
                <c:manualLayout>
                  <c:x val="2.4511422599135073E-2"/>
                  <c:y val="0.14942123919263153"/>
                </c:manualLayout>
              </c:layout>
              <c:tx>
                <c:rich>
                  <a:bodyPr/>
                  <a:lstStyle/>
                  <a:p>
                    <a:r>
                      <a:rPr lang="en-US" sz="2000" dirty="0" smtClean="0"/>
                      <a:t>1</a:t>
                    </a:r>
                    <a:r>
                      <a:rPr lang="ru-RU" sz="2000" dirty="0" smtClean="0"/>
                      <a:t>1</a:t>
                    </a:r>
                    <a:endParaRPr lang="en-US" dirty="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2000" b="1">
                    <a:solidFill>
                      <a:srgbClr val="FFFF00"/>
                    </a:solidFill>
                  </a:defRPr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Лист1!$A$2:$A$6</c:f>
              <c:strCache>
                <c:ptCount val="5"/>
                <c:pt idx="0">
                  <c:v>Художественная</c:v>
                </c:pt>
                <c:pt idx="1">
                  <c:v>Техническая</c:v>
                </c:pt>
                <c:pt idx="2">
                  <c:v>Физкультурно-спортивная</c:v>
                </c:pt>
                <c:pt idx="3">
                  <c:v>Социально-гуманитраная</c:v>
                </c:pt>
                <c:pt idx="4">
                  <c:v>Туристско-коаеведческая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160</c:v>
                </c:pt>
                <c:pt idx="1">
                  <c:v>163</c:v>
                </c:pt>
                <c:pt idx="2">
                  <c:v>70</c:v>
                </c:pt>
                <c:pt idx="3">
                  <c:v>121</c:v>
                </c:pt>
                <c:pt idx="4">
                  <c:v>11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сертиф.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Художественная</c:v>
                </c:pt>
                <c:pt idx="1">
                  <c:v>Техническая</c:v>
                </c:pt>
                <c:pt idx="2">
                  <c:v>Физкультурно-спортивная</c:v>
                </c:pt>
                <c:pt idx="3">
                  <c:v>Социально-гуманитраная</c:v>
                </c:pt>
                <c:pt idx="4">
                  <c:v>Туристско-коаеведческая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47</c:v>
                </c:pt>
                <c:pt idx="1">
                  <c:v>51</c:v>
                </c:pt>
                <c:pt idx="2">
                  <c:v>10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dLbls/>
        <c:firstSliceAng val="0"/>
      </c:pieChart>
    </c:plotArea>
    <c:legend>
      <c:legendPos val="r"/>
      <c:legendEntry>
        <c:idx val="0"/>
        <c:txPr>
          <a:bodyPr/>
          <a:lstStyle/>
          <a:p>
            <a:pPr>
              <a:defRPr sz="1400"/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400"/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1400"/>
            </a:pPr>
            <a:endParaRPr lang="ru-RU"/>
          </a:p>
        </c:txPr>
      </c:legendEntry>
      <c:layout>
        <c:manualLayout>
          <c:xMode val="edge"/>
          <c:yMode val="edge"/>
          <c:x val="6.1916879212002458E-2"/>
          <c:y val="0.11004707727394147"/>
          <c:w val="0.80728298707551016"/>
          <c:h val="0.30433633681936867"/>
        </c:manualLayout>
      </c:layout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2"/>
  <c:userShapes r:id="rId3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title>
      <c:layout>
        <c:manualLayout>
          <c:xMode val="edge"/>
          <c:yMode val="edge"/>
          <c:x val="0.29506561679790033"/>
          <c:y val="1.6836195965366927E-2"/>
        </c:manualLayout>
      </c:layout>
      <c:txPr>
        <a:bodyPr/>
        <a:lstStyle/>
        <a:p>
          <a:pPr>
            <a:defRPr>
              <a:solidFill>
                <a:schemeClr val="tx2">
                  <a:lumMod val="75000"/>
                </a:schemeClr>
              </a:solidFill>
            </a:defRPr>
          </a:pPr>
          <a:endParaRPr lang="ru-RU"/>
        </a:p>
      </c:txPr>
    </c:title>
    <c:plotArea>
      <c:layout>
        <c:manualLayout>
          <c:layoutTarget val="inner"/>
          <c:xMode val="edge"/>
          <c:yMode val="edge"/>
          <c:x val="0.11612921648682806"/>
          <c:y val="0.44819964281634644"/>
          <c:w val="0.68869252454554308"/>
          <c:h val="0.55180035718365361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2023-2024</c:v>
                </c:pt>
              </c:strCache>
            </c:strRef>
          </c:tx>
          <c:dLbls>
            <c:dLbl>
              <c:idx val="0"/>
              <c:layout>
                <c:manualLayout>
                  <c:x val="-0.12469366676387675"/>
                  <c:y val="5.2014786687385663E-2"/>
                </c:manualLayout>
              </c:layout>
              <c:showVal val="1"/>
            </c:dLbl>
            <c:dLbl>
              <c:idx val="1"/>
              <c:layout>
                <c:manualLayout>
                  <c:x val="5.8983547195489455E-2"/>
                  <c:y val="-4.1795966957750223E-2"/>
                </c:manualLayout>
              </c:layout>
              <c:showVal val="1"/>
            </c:dLbl>
            <c:txPr>
              <a:bodyPr/>
              <a:lstStyle/>
              <a:p>
                <a:pPr>
                  <a:defRPr sz="2000" b="1">
                    <a:solidFill>
                      <a:srgbClr val="FFFF00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Лист1!$A$2:$A$6</c:f>
              <c:strCache>
                <c:ptCount val="4"/>
                <c:pt idx="0">
                  <c:v>Художественная</c:v>
                </c:pt>
                <c:pt idx="1">
                  <c:v>Техническая</c:v>
                </c:pt>
                <c:pt idx="2">
                  <c:v>Физкультурно-спортивная</c:v>
                </c:pt>
                <c:pt idx="3">
                  <c:v>Социально-гуманитарная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37</c:v>
                </c:pt>
                <c:pt idx="1">
                  <c:v>33</c:v>
                </c:pt>
                <c:pt idx="2">
                  <c:v>12</c:v>
                </c:pt>
                <c:pt idx="3">
                  <c:v>18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Лист1!$A$2:$A$6</c:f>
              <c:strCache>
                <c:ptCount val="4"/>
                <c:pt idx="0">
                  <c:v>Художественная</c:v>
                </c:pt>
                <c:pt idx="1">
                  <c:v>Техническая</c:v>
                </c:pt>
                <c:pt idx="2">
                  <c:v>Физкультурно-спортивная</c:v>
                </c:pt>
                <c:pt idx="3">
                  <c:v>Социально-гуманитарная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</c:numCache>
            </c:numRef>
          </c:val>
        </c:ser>
        <c:dLbls/>
        <c:firstSliceAng val="0"/>
      </c:pieChart>
    </c:plotArea>
    <c:legend>
      <c:legendPos val="r"/>
      <c:legendEntry>
        <c:idx val="0"/>
        <c:txPr>
          <a:bodyPr/>
          <a:lstStyle/>
          <a:p>
            <a:pPr>
              <a:defRPr sz="1400"/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400"/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1400"/>
            </a:pPr>
            <a:endParaRPr lang="ru-RU"/>
          </a:p>
        </c:txPr>
      </c:legendEntry>
      <c:layout>
        <c:manualLayout>
          <c:xMode val="edge"/>
          <c:yMode val="edge"/>
          <c:x val="6.9916520851560249E-2"/>
          <c:y val="0.12407724057841395"/>
          <c:w val="0.85666836784290856"/>
          <c:h val="0.29030617351489629"/>
        </c:manualLayout>
      </c:layout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2"/>
  <c:userShapes r:id="rId3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title>
      <c:layout>
        <c:manualLayout>
          <c:xMode val="edge"/>
          <c:yMode val="edge"/>
          <c:x val="0.29554329354351572"/>
          <c:y val="3.0866359269839373E-2"/>
        </c:manualLayout>
      </c:layout>
      <c:txPr>
        <a:bodyPr/>
        <a:lstStyle/>
        <a:p>
          <a:pPr>
            <a:defRPr>
              <a:solidFill>
                <a:schemeClr val="tx2">
                  <a:lumMod val="75000"/>
                </a:schemeClr>
              </a:solidFill>
            </a:defRPr>
          </a:pPr>
          <a:endParaRPr lang="ru-RU"/>
        </a:p>
      </c:txPr>
    </c:title>
    <c:plotArea>
      <c:layout>
        <c:manualLayout>
          <c:layoutTarget val="inner"/>
          <c:xMode val="edge"/>
          <c:yMode val="edge"/>
          <c:x val="0.16462239792286454"/>
          <c:y val="0.43978154483366305"/>
          <c:w val="0.65206952313940436"/>
          <c:h val="0.56021845516633684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2024-2025</c:v>
                </c:pt>
              </c:strCache>
            </c:strRef>
          </c:tx>
          <c:dLbls>
            <c:dLbl>
              <c:idx val="4"/>
              <c:delete val="1"/>
            </c:dLbl>
            <c:txPr>
              <a:bodyPr/>
              <a:lstStyle/>
              <a:p>
                <a:pPr>
                  <a:defRPr sz="2000" b="1">
                    <a:solidFill>
                      <a:srgbClr val="FFFF00"/>
                    </a:solidFill>
                  </a:defRPr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Лист1!$A$2:$A$6</c:f>
              <c:strCache>
                <c:ptCount val="3"/>
                <c:pt idx="0">
                  <c:v>Художественная</c:v>
                </c:pt>
                <c:pt idx="1">
                  <c:v>Техническая</c:v>
                </c:pt>
                <c:pt idx="2">
                  <c:v>Физкультурно-спортивная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47</c:v>
                </c:pt>
                <c:pt idx="1">
                  <c:v>51</c:v>
                </c:pt>
                <c:pt idx="2">
                  <c:v>10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Лист1!$A$2:$A$6</c:f>
              <c:strCache>
                <c:ptCount val="3"/>
                <c:pt idx="0">
                  <c:v>Художественная</c:v>
                </c:pt>
                <c:pt idx="1">
                  <c:v>Техническая</c:v>
                </c:pt>
                <c:pt idx="2">
                  <c:v>Физкультурно-спортивная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</c:numCache>
            </c:numRef>
          </c:val>
        </c:ser>
        <c:dLbls/>
        <c:firstSliceAng val="0"/>
      </c:pieChart>
    </c:plotArea>
    <c:legend>
      <c:legendPos val="r"/>
      <c:legendEntry>
        <c:idx val="0"/>
        <c:txPr>
          <a:bodyPr/>
          <a:lstStyle/>
          <a:p>
            <a:pPr>
              <a:defRPr sz="1400"/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400"/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1400"/>
            </a:pPr>
            <a:endParaRPr lang="ru-RU"/>
          </a:p>
        </c:txPr>
      </c:legendEntry>
      <c:layout>
        <c:manualLayout>
          <c:xMode val="edge"/>
          <c:yMode val="edge"/>
          <c:x val="6.1916879212002458E-2"/>
          <c:y val="0.11004707727394147"/>
          <c:w val="0.80728298707551016"/>
          <c:h val="0.30433633681936867"/>
        </c:manualLayout>
      </c:layout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2"/>
  <c:userShapes r:id="rId3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направленности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2018-2019</c:v>
                </c:pt>
                <c:pt idx="1">
                  <c:v>2019-2020</c:v>
                </c:pt>
                <c:pt idx="2">
                  <c:v>2020-2021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30</c:v>
                </c:pt>
                <c:pt idx="1">
                  <c:v>40</c:v>
                </c:pt>
                <c:pt idx="2">
                  <c:v>40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кол-во учреждений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2018-2019</c:v>
                </c:pt>
                <c:pt idx="1">
                  <c:v>2019-2020</c:v>
                </c:pt>
                <c:pt idx="2">
                  <c:v>2020-2021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30</c:v>
                </c:pt>
                <c:pt idx="1">
                  <c:v>40</c:v>
                </c:pt>
                <c:pt idx="2">
                  <c:v>40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кол-во учащихся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2018-2019</c:v>
                </c:pt>
                <c:pt idx="1">
                  <c:v>2019-2020</c:v>
                </c:pt>
                <c:pt idx="2">
                  <c:v>2020-2021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203</c:v>
                </c:pt>
                <c:pt idx="1">
                  <c:v>196</c:v>
                </c:pt>
                <c:pt idx="2">
                  <c:v>299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кол-во уч. групп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2018-2019</c:v>
                </c:pt>
                <c:pt idx="1">
                  <c:v>2019-2020</c:v>
                </c:pt>
                <c:pt idx="2">
                  <c:v>2020-2021</c:v>
                </c:pt>
              </c:strCache>
            </c:strRef>
          </c:cat>
          <c:val>
            <c:numRef>
              <c:f>Лист1!$E$2:$E$4</c:f>
              <c:numCache>
                <c:formatCode>General</c:formatCode>
                <c:ptCount val="3"/>
                <c:pt idx="0">
                  <c:v>170</c:v>
                </c:pt>
                <c:pt idx="1">
                  <c:v>160</c:v>
                </c:pt>
                <c:pt idx="2">
                  <c:v>270</c:v>
                </c:pt>
              </c:numCache>
            </c:numRef>
          </c:val>
        </c:ser>
        <c:dLbls/>
        <c:axId val="99213312"/>
        <c:axId val="99214848"/>
      </c:barChart>
      <c:catAx>
        <c:axId val="99213312"/>
        <c:scaling>
          <c:orientation val="minMax"/>
        </c:scaling>
        <c:axPos val="b"/>
        <c:tickLblPos val="nextTo"/>
        <c:txPr>
          <a:bodyPr/>
          <a:lstStyle/>
          <a:p>
            <a:pPr>
              <a:defRPr b="1">
                <a:solidFill>
                  <a:srgbClr val="0070C0"/>
                </a:solidFill>
              </a:defRPr>
            </a:pPr>
            <a:endParaRPr lang="ru-RU"/>
          </a:p>
        </c:txPr>
        <c:crossAx val="99214848"/>
        <c:crosses val="autoZero"/>
        <c:auto val="1"/>
        <c:lblAlgn val="ctr"/>
        <c:lblOffset val="100"/>
      </c:catAx>
      <c:valAx>
        <c:axId val="99214848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b="1">
                <a:solidFill>
                  <a:srgbClr val="0070C0"/>
                </a:solidFill>
              </a:defRPr>
            </a:pPr>
            <a:endParaRPr lang="ru-RU"/>
          </a:p>
        </c:txPr>
        <c:crossAx val="9921331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728105181990983"/>
          <c:y val="8.8002279977730483E-2"/>
          <c:w val="0.21988688059902037"/>
          <c:h val="0.75385077634125441"/>
        </c:manualLayout>
      </c:layout>
      <c:txPr>
        <a:bodyPr/>
        <a:lstStyle/>
        <a:p>
          <a:pPr>
            <a:defRPr b="1">
              <a:solidFill>
                <a:srgbClr val="0070C0"/>
              </a:solidFill>
            </a:defRPr>
          </a:pPr>
          <a:endParaRPr lang="ru-RU"/>
        </a:p>
      </c:txPr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0.20381</cdr:x>
      <cdr:y>0.45614</cdr:y>
    </cdr:from>
    <cdr:to>
      <cdr:x>0.37405</cdr:x>
      <cdr:y>0.58362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865876" y="1872208"/>
          <a:ext cx="723275" cy="52322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lIns="91440" tIns="45720" rIns="91440" bIns="45720">
          <a:spAutoFit/>
        </a:bodyPr>
        <a:lstStyle xmlns:a="http://schemas.openxmlformats.org/drawingml/2006/main"/>
        <a:p xmlns:a="http://schemas.openxmlformats.org/drawingml/2006/main">
          <a:pPr algn="ctr"/>
          <a:r>
            <a:rPr lang="ru-RU" sz="28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</a:rPr>
            <a:t>218</a:t>
          </a:r>
          <a:endParaRPr lang="ru-RU" sz="2800" b="1" cap="none" spc="0" dirty="0">
            <a:ln w="10541" cmpd="sng">
              <a:solidFill>
                <a:schemeClr val="accent1">
                  <a:shade val="88000"/>
                  <a:satMod val="110000"/>
                </a:schemeClr>
              </a:solidFill>
              <a:prstDash val="solid"/>
            </a:ln>
            <a:solidFill>
              <a:srgbClr val="002060"/>
            </a:solidFill>
            <a:effectLst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0.2444</cdr:x>
      <cdr:y>0.43636</cdr:y>
    </cdr:from>
    <cdr:to>
      <cdr:x>0.41758</cdr:x>
      <cdr:y>0.56848</cdr:y>
    </cdr:to>
    <cdr:sp macro="" textlink="">
      <cdr:nvSpPr>
        <cdr:cNvPr id="3" name="Прямоугольник 2"/>
        <cdr:cNvSpPr/>
      </cdr:nvSpPr>
      <cdr:spPr>
        <a:xfrm xmlns:a="http://schemas.openxmlformats.org/drawingml/2006/main">
          <a:off x="1020742" y="1728192"/>
          <a:ext cx="723275" cy="52322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lIns="91440" tIns="45720" rIns="91440" bIns="45720">
          <a:spAutoFit/>
        </a:bodyPr>
        <a:lstStyle xmlns:a="http://schemas.openxmlformats.org/drawingml/2006/main"/>
        <a:p xmlns:a="http://schemas.openxmlformats.org/drawingml/2006/main">
          <a:pPr algn="ctr"/>
          <a:r>
            <a:rPr lang="ru-RU" sz="28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</a:rPr>
            <a:t>205</a:t>
          </a:r>
          <a:endParaRPr lang="ru-RU" sz="2800" b="1" cap="none" spc="0" dirty="0">
            <a:ln w="10541" cmpd="sng">
              <a:solidFill>
                <a:schemeClr val="accent1">
                  <a:shade val="88000"/>
                  <a:satMod val="110000"/>
                </a:schemeClr>
              </a:solidFill>
              <a:prstDash val="solid"/>
            </a:ln>
            <a:solidFill>
              <a:srgbClr val="002060"/>
            </a:solidFill>
            <a:effectLst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0.41999</cdr:x>
      <cdr:y>0.65231</cdr:y>
    </cdr:from>
    <cdr:to>
      <cdr:x>0.50788</cdr:x>
      <cdr:y>0.76791</cdr:y>
    </cdr:to>
    <cdr:sp macro="" textlink="">
      <cdr:nvSpPr>
        <cdr:cNvPr id="3" name="Прямоугольник 2"/>
        <cdr:cNvSpPr/>
      </cdr:nvSpPr>
      <cdr:spPr>
        <a:xfrm xmlns:a="http://schemas.openxmlformats.org/drawingml/2006/main">
          <a:off x="1728192" y="2952328"/>
          <a:ext cx="361650" cy="52320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lIns="91440" tIns="45720" rIns="91440" bIns="45720">
          <a:spAutoFit/>
        </a:bodyPr>
        <a:lstStyle xmlns:a="http://schemas.openxmlformats.org/drawingml/2006/main"/>
        <a:p xmlns:a="http://schemas.openxmlformats.org/drawingml/2006/main">
          <a:pPr algn="ctr"/>
          <a:r>
            <a:rPr lang="ru-RU" sz="28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</a:rPr>
            <a:t>484</a:t>
          </a:r>
          <a:endParaRPr lang="ru-RU" sz="2800" b="1" cap="none" spc="0" dirty="0">
            <a:ln w="10541" cmpd="sng">
              <a:solidFill>
                <a:schemeClr val="accent1">
                  <a:shade val="88000"/>
                  <a:satMod val="110000"/>
                </a:schemeClr>
              </a:solidFill>
              <a:prstDash val="solid"/>
            </a:ln>
            <a:solidFill>
              <a:srgbClr val="002060"/>
            </a:solidFill>
            <a:effectLst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0.33333</cdr:x>
      <cdr:y>0.66822</cdr:y>
    </cdr:from>
    <cdr:to>
      <cdr:x>0.62281</cdr:x>
      <cdr:y>0.78382</cdr:y>
    </cdr:to>
    <cdr:sp macro="" textlink="">
      <cdr:nvSpPr>
        <cdr:cNvPr id="3" name="Прямоугольник 2"/>
        <cdr:cNvSpPr/>
      </cdr:nvSpPr>
      <cdr:spPr>
        <a:xfrm xmlns:a="http://schemas.openxmlformats.org/drawingml/2006/main">
          <a:off x="1296144" y="3024336"/>
          <a:ext cx="1125599" cy="52322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lIns="91440" tIns="45720" rIns="91440" bIns="45720">
          <a:spAutoFit/>
        </a:bodyPr>
        <a:lstStyle xmlns:a="http://schemas.openxmlformats.org/drawingml/2006/main"/>
        <a:p xmlns:a="http://schemas.openxmlformats.org/drawingml/2006/main">
          <a:pPr algn="ctr"/>
          <a:r>
            <a:rPr lang="ru-RU" sz="28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</a:rPr>
            <a:t>525</a:t>
          </a:r>
          <a:endParaRPr lang="ru-RU" sz="2800" b="1" cap="none" spc="0" dirty="0">
            <a:ln w="10541" cmpd="sng">
              <a:solidFill>
                <a:schemeClr val="accent1">
                  <a:shade val="88000"/>
                  <a:satMod val="110000"/>
                </a:schemeClr>
              </a:solidFill>
              <a:prstDash val="solid"/>
            </a:ln>
            <a:solidFill>
              <a:srgbClr val="002060"/>
            </a:solidFill>
            <a:effectLst/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0.37605</cdr:x>
      <cdr:y>0.65231</cdr:y>
    </cdr:from>
    <cdr:to>
      <cdr:x>0.55182</cdr:x>
      <cdr:y>0.76791</cdr:y>
    </cdr:to>
    <cdr:sp macro="" textlink="">
      <cdr:nvSpPr>
        <cdr:cNvPr id="3" name="Прямоугольник 2"/>
        <cdr:cNvSpPr/>
      </cdr:nvSpPr>
      <cdr:spPr>
        <a:xfrm xmlns:a="http://schemas.openxmlformats.org/drawingml/2006/main">
          <a:off x="1547364" y="2952331"/>
          <a:ext cx="723275" cy="52322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lIns="91440" tIns="45720" rIns="91440" bIns="45720">
          <a:spAutoFit/>
        </a:bodyPr>
        <a:lstStyle xmlns:a="http://schemas.openxmlformats.org/drawingml/2006/main"/>
        <a:p xmlns:a="http://schemas.openxmlformats.org/drawingml/2006/main">
          <a:pPr algn="ctr"/>
          <a:r>
            <a:rPr lang="ru-RU" sz="28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</a:rPr>
            <a:t>100</a:t>
          </a:r>
          <a:endParaRPr lang="ru-RU" sz="2800" b="1" cap="none" spc="0" dirty="0">
            <a:ln w="10541" cmpd="sng">
              <a:solidFill>
                <a:schemeClr val="accent1">
                  <a:shade val="88000"/>
                  <a:satMod val="110000"/>
                </a:schemeClr>
              </a:solidFill>
              <a:prstDash val="solid"/>
            </a:ln>
            <a:solidFill>
              <a:srgbClr val="002060"/>
            </a:solidFill>
            <a:effectLst/>
          </a:endParaRP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0.33333</cdr:x>
      <cdr:y>0.66822</cdr:y>
    </cdr:from>
    <cdr:to>
      <cdr:x>0.62281</cdr:x>
      <cdr:y>0.78382</cdr:y>
    </cdr:to>
    <cdr:sp macro="" textlink="">
      <cdr:nvSpPr>
        <cdr:cNvPr id="3" name="Прямоугольник 2"/>
        <cdr:cNvSpPr/>
      </cdr:nvSpPr>
      <cdr:spPr>
        <a:xfrm xmlns:a="http://schemas.openxmlformats.org/drawingml/2006/main">
          <a:off x="1296144" y="3024336"/>
          <a:ext cx="1125599" cy="52322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lIns="91440" tIns="45720" rIns="91440" bIns="45720">
          <a:spAutoFit/>
        </a:bodyPr>
        <a:lstStyle xmlns:a="http://schemas.openxmlformats.org/drawingml/2006/main"/>
        <a:p xmlns:a="http://schemas.openxmlformats.org/drawingml/2006/main">
          <a:pPr algn="ctr"/>
          <a:r>
            <a:rPr lang="ru-RU" sz="28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</a:rPr>
            <a:t>108</a:t>
          </a:r>
          <a:endParaRPr lang="ru-RU" sz="2800" b="1" cap="none" spc="0" dirty="0">
            <a:ln w="10541" cmpd="sng">
              <a:solidFill>
                <a:schemeClr val="accent1">
                  <a:shade val="88000"/>
                  <a:satMod val="110000"/>
                </a:schemeClr>
              </a:solidFill>
              <a:prstDash val="solid"/>
            </a:ln>
            <a:solidFill>
              <a:srgbClr val="002060"/>
            </a:solidFill>
            <a:effectLst/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29.10.2025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965496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29.10.2025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598699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29.10.2025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40664872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29.10.2025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425133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29.10.2025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45886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29.10.2025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94644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29.10.2025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28885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29.10.2025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98047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29.10.2025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66263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29.10.2025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72060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29.10.2025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7511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29.10.2025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601060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29.10.2025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55093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29.10.2025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80462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29.10.2025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34852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29.10.2025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8019010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29.10.2025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21834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29.10.2025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635784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29.10.2025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123515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29.10.2025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251291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29.10.2025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093366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29.10.2025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916249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894"/>
            <a:ext cx="9143999" cy="68401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/>
              <a:pPr/>
              <a:t>29.10.2025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085398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982"/>
            <a:ext cx="9144000" cy="685201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4AC259-EBD3-4477-8ED1-9C4E8D32F78F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29.10.2025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C2C70-2A90-47DD-B4C7-2A4AE87F3363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988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1366" y="3573016"/>
            <a:ext cx="8640960" cy="1470025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4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Сетевая </a:t>
            </a:r>
            <a:r>
              <a:rPr lang="ru-RU" sz="4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форма реализации образовательных </a:t>
            </a:r>
            <a:r>
              <a:rPr lang="ru-RU" sz="4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программ</a:t>
            </a:r>
            <a:r>
              <a:rPr lang="ru-RU" sz="4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sz="4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5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endParaRPr lang="uk-UA" sz="5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9204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475656" y="548680"/>
            <a:ext cx="6120680" cy="866527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Количество  учащихся </a:t>
            </a:r>
            <a:br>
              <a:rPr lang="ru-RU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по сетевым программам</a:t>
            </a:r>
            <a:endParaRPr lang="uk-UA" sz="32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26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69594662"/>
              </p:ext>
            </p:extLst>
          </p:nvPr>
        </p:nvGraphicFramePr>
        <p:xfrm>
          <a:off x="4716016" y="2060848"/>
          <a:ext cx="4248472" cy="4104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7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007706585"/>
              </p:ext>
            </p:extLst>
          </p:nvPr>
        </p:nvGraphicFramePr>
        <p:xfrm>
          <a:off x="395536" y="2060848"/>
          <a:ext cx="4176464" cy="396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788000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Распределение </a:t>
            </a:r>
            <a:br>
              <a:rPr lang="ru-RU" b="1" dirty="0" smtClean="0"/>
            </a:br>
            <a:r>
              <a:rPr lang="ru-RU" b="1" dirty="0" smtClean="0"/>
              <a:t>по направленностям</a:t>
            </a:r>
            <a:endParaRPr lang="ru-RU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055886600"/>
              </p:ext>
            </p:extLst>
          </p:nvPr>
        </p:nvGraphicFramePr>
        <p:xfrm>
          <a:off x="323528" y="1711349"/>
          <a:ext cx="41148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974829101"/>
              </p:ext>
            </p:extLst>
          </p:nvPr>
        </p:nvGraphicFramePr>
        <p:xfrm>
          <a:off x="4716016" y="1700808"/>
          <a:ext cx="4032448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1414430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975197343"/>
              </p:ext>
            </p:extLst>
          </p:nvPr>
        </p:nvGraphicFramePr>
        <p:xfrm>
          <a:off x="323528" y="1711349"/>
          <a:ext cx="41148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71524830"/>
              </p:ext>
            </p:extLst>
          </p:nvPr>
        </p:nvGraphicFramePr>
        <p:xfrm>
          <a:off x="4716016" y="1700808"/>
          <a:ext cx="4032448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 fontScale="6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/>
              <a:t>Распределение </a:t>
            </a:r>
            <a:br>
              <a:rPr lang="ru-RU" b="1" dirty="0" smtClean="0"/>
            </a:br>
            <a:r>
              <a:rPr lang="ru-RU" b="1" dirty="0" smtClean="0"/>
              <a:t>по направленностям </a:t>
            </a:r>
          </a:p>
          <a:p>
            <a:r>
              <a:rPr lang="ru-RU" b="1" dirty="0" smtClean="0"/>
              <a:t>Социальный заказ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33521368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cap="all" dirty="0" smtClean="0">
                <a:ln w="0"/>
                <a:gradFill flip="none">
                  <a:gsLst>
                    <a:gs pos="0">
                      <a:srgbClr val="4F81BD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4F81BD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4F81BD">
                        <a:shade val="65000"/>
                        <a:satMod val="130000"/>
                      </a:srgbClr>
                    </a:gs>
                    <a:gs pos="92000">
                      <a:srgbClr val="4F81BD">
                        <a:shade val="50000"/>
                        <a:satMod val="120000"/>
                      </a:srgbClr>
                    </a:gs>
                    <a:gs pos="100000">
                      <a:srgbClr val="4F81BD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Д</a:t>
            </a:r>
            <a:r>
              <a:rPr lang="ru-RU" sz="4000" b="1" cap="all" dirty="0" smtClean="0">
                <a:ln w="0"/>
                <a:gradFill flip="none">
                  <a:gsLst>
                    <a:gs pos="0">
                      <a:srgbClr val="4F81BD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4F81BD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4F81BD">
                        <a:shade val="65000"/>
                        <a:satMod val="130000"/>
                      </a:srgbClr>
                    </a:gs>
                    <a:gs pos="92000">
                      <a:srgbClr val="4F81BD">
                        <a:shade val="50000"/>
                        <a:satMod val="120000"/>
                      </a:srgbClr>
                    </a:gs>
                    <a:gs pos="100000">
                      <a:srgbClr val="4F81BD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инамика</a:t>
            </a:r>
            <a:endParaRPr lang="ru-RU" sz="4800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82219590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84404133"/>
      </p:ext>
    </p:extLst>
  </p:cSld>
  <p:clrMapOvr>
    <a:masterClrMapping/>
  </p:clrMapOvr>
</p:sld>
</file>

<file path=ppt/theme/_rels/themeOverr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Overr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Overr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Overr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Overr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Overr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Исполнительная">
    <a:dk1>
      <a:sysClr val="windowText" lastClr="000000"/>
    </a:dk1>
    <a:lt1>
      <a:sysClr val="window" lastClr="FFFFFF"/>
    </a:lt1>
    <a:dk2>
      <a:srgbClr val="2F5897"/>
    </a:dk2>
    <a:lt2>
      <a:srgbClr val="E4E9EF"/>
    </a:lt2>
    <a:accent1>
      <a:srgbClr val="6076B4"/>
    </a:accent1>
    <a:accent2>
      <a:srgbClr val="9C5252"/>
    </a:accent2>
    <a:accent3>
      <a:srgbClr val="E68422"/>
    </a:accent3>
    <a:accent4>
      <a:srgbClr val="846648"/>
    </a:accent4>
    <a:accent5>
      <a:srgbClr val="63891F"/>
    </a:accent5>
    <a:accent6>
      <a:srgbClr val="758085"/>
    </a:accent6>
    <a:hlink>
      <a:srgbClr val="3399FF"/>
    </a:hlink>
    <a:folHlink>
      <a:srgbClr val="B2B2B2"/>
    </a:folHlink>
  </a:clrScheme>
  <a:fontScheme name="Исполнительная">
    <a:majorFont>
      <a:latin typeface="Century Gothic"/>
      <a:ea typeface=""/>
      <a:cs typeface=""/>
      <a:font script="Jpan" typeface="HGｺﾞｼｯｸM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Palatino Linotype"/>
      <a:ea typeface=""/>
      <a:cs typeface=""/>
      <a:font script="Jpan" typeface="HGS明朝E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Browalli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inorFont>
  </a:fontScheme>
  <a:fmtScheme name="Исполнитель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8575" cap="flat" cmpd="sng" algn="ctr">
        <a:solidFill>
          <a:schemeClr val="phClr"/>
        </a:solidFill>
        <a:prstDash val="solid"/>
      </a:ln>
      <a:ln w="508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50000">
            <a:schemeClr val="phClr">
              <a:tint val="80000"/>
              <a:satMod val="250000"/>
            </a:schemeClr>
          </a:gs>
          <a:gs pos="76000">
            <a:schemeClr val="phClr">
              <a:tint val="90000"/>
              <a:shade val="90000"/>
              <a:satMod val="200000"/>
            </a:schemeClr>
          </a:gs>
          <a:gs pos="92000">
            <a:schemeClr val="phClr">
              <a:tint val="90000"/>
              <a:shade val="70000"/>
              <a:satMod val="250000"/>
            </a:schemeClr>
          </a:gs>
        </a:gsLst>
        <a:path path="circle">
          <a:fillToRect l="50000" t="50000" r="50000" b="50000"/>
        </a:path>
      </a:gradFill>
      <a:blipFill>
        <a:blip xmlns:r="http://schemas.openxmlformats.org/officeDocument/2006/relationships" r:embed="rId1">
          <a:duotone>
            <a:schemeClr val="phClr">
              <a:tint val="95000"/>
            </a:schemeClr>
            <a:schemeClr val="phClr">
              <a:shade val="90000"/>
            </a:schemeClr>
          </a:duotone>
        </a:blip>
        <a:tile tx="0" ty="0" sx="100000" sy="100000" flip="none" algn="tl"/>
      </a:blipFill>
    </a:bgFillStyleLst>
  </a:fmtScheme>
</a:themeOverride>
</file>

<file path=ppt/theme/themeOverride2.xml><?xml version="1.0" encoding="utf-8"?>
<a:themeOverride xmlns:a="http://schemas.openxmlformats.org/drawingml/2006/main">
  <a:clrScheme name="Исполнительная">
    <a:dk1>
      <a:sysClr val="windowText" lastClr="000000"/>
    </a:dk1>
    <a:lt1>
      <a:sysClr val="window" lastClr="FFFFFF"/>
    </a:lt1>
    <a:dk2>
      <a:srgbClr val="2F5897"/>
    </a:dk2>
    <a:lt2>
      <a:srgbClr val="E4E9EF"/>
    </a:lt2>
    <a:accent1>
      <a:srgbClr val="6076B4"/>
    </a:accent1>
    <a:accent2>
      <a:srgbClr val="9C5252"/>
    </a:accent2>
    <a:accent3>
      <a:srgbClr val="E68422"/>
    </a:accent3>
    <a:accent4>
      <a:srgbClr val="846648"/>
    </a:accent4>
    <a:accent5>
      <a:srgbClr val="63891F"/>
    </a:accent5>
    <a:accent6>
      <a:srgbClr val="758085"/>
    </a:accent6>
    <a:hlink>
      <a:srgbClr val="3399FF"/>
    </a:hlink>
    <a:folHlink>
      <a:srgbClr val="B2B2B2"/>
    </a:folHlink>
  </a:clrScheme>
  <a:fontScheme name="Исполнительная">
    <a:majorFont>
      <a:latin typeface="Century Gothic"/>
      <a:ea typeface=""/>
      <a:cs typeface=""/>
      <a:font script="Jpan" typeface="HGｺﾞｼｯｸM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Palatino Linotype"/>
      <a:ea typeface=""/>
      <a:cs typeface=""/>
      <a:font script="Jpan" typeface="HGS明朝E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Browalli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inorFont>
  </a:fontScheme>
  <a:fmtScheme name="Исполнитель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8575" cap="flat" cmpd="sng" algn="ctr">
        <a:solidFill>
          <a:schemeClr val="phClr"/>
        </a:solidFill>
        <a:prstDash val="solid"/>
      </a:ln>
      <a:ln w="508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50000">
            <a:schemeClr val="phClr">
              <a:tint val="80000"/>
              <a:satMod val="250000"/>
            </a:schemeClr>
          </a:gs>
          <a:gs pos="76000">
            <a:schemeClr val="phClr">
              <a:tint val="90000"/>
              <a:shade val="90000"/>
              <a:satMod val="200000"/>
            </a:schemeClr>
          </a:gs>
          <a:gs pos="92000">
            <a:schemeClr val="phClr">
              <a:tint val="90000"/>
              <a:shade val="70000"/>
              <a:satMod val="250000"/>
            </a:schemeClr>
          </a:gs>
        </a:gsLst>
        <a:path path="circle">
          <a:fillToRect l="50000" t="50000" r="50000" b="50000"/>
        </a:path>
      </a:gradFill>
      <a:blipFill>
        <a:blip xmlns:r="http://schemas.openxmlformats.org/officeDocument/2006/relationships" r:embed="rId1">
          <a:duotone>
            <a:schemeClr val="phClr">
              <a:tint val="95000"/>
            </a:schemeClr>
            <a:schemeClr val="phClr">
              <a:shade val="90000"/>
            </a:schemeClr>
          </a:duotone>
        </a:blip>
        <a:tile tx="0" ty="0" sx="100000" sy="100000" flip="none" algn="tl"/>
      </a:blipFill>
    </a:bgFillStyleLst>
  </a:fmtScheme>
</a:themeOverride>
</file>

<file path=ppt/theme/themeOverride3.xml><?xml version="1.0" encoding="utf-8"?>
<a:themeOverride xmlns:a="http://schemas.openxmlformats.org/drawingml/2006/main">
  <a:clrScheme name="Исполнительная">
    <a:dk1>
      <a:sysClr val="windowText" lastClr="000000"/>
    </a:dk1>
    <a:lt1>
      <a:sysClr val="window" lastClr="FFFFFF"/>
    </a:lt1>
    <a:dk2>
      <a:srgbClr val="2F5897"/>
    </a:dk2>
    <a:lt2>
      <a:srgbClr val="E4E9EF"/>
    </a:lt2>
    <a:accent1>
      <a:srgbClr val="6076B4"/>
    </a:accent1>
    <a:accent2>
      <a:srgbClr val="9C5252"/>
    </a:accent2>
    <a:accent3>
      <a:srgbClr val="E68422"/>
    </a:accent3>
    <a:accent4>
      <a:srgbClr val="846648"/>
    </a:accent4>
    <a:accent5>
      <a:srgbClr val="63891F"/>
    </a:accent5>
    <a:accent6>
      <a:srgbClr val="758085"/>
    </a:accent6>
    <a:hlink>
      <a:srgbClr val="3399FF"/>
    </a:hlink>
    <a:folHlink>
      <a:srgbClr val="B2B2B2"/>
    </a:folHlink>
  </a:clrScheme>
  <a:fontScheme name="Исполнительная">
    <a:majorFont>
      <a:latin typeface="Century Gothic"/>
      <a:ea typeface=""/>
      <a:cs typeface=""/>
      <a:font script="Jpan" typeface="HGｺﾞｼｯｸM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Palatino Linotype"/>
      <a:ea typeface=""/>
      <a:cs typeface=""/>
      <a:font script="Jpan" typeface="HGS明朝E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Browalli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inorFont>
  </a:fontScheme>
  <a:fmtScheme name="Исполнитель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8575" cap="flat" cmpd="sng" algn="ctr">
        <a:solidFill>
          <a:schemeClr val="phClr"/>
        </a:solidFill>
        <a:prstDash val="solid"/>
      </a:ln>
      <a:ln w="508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50000">
            <a:schemeClr val="phClr">
              <a:tint val="80000"/>
              <a:satMod val="250000"/>
            </a:schemeClr>
          </a:gs>
          <a:gs pos="76000">
            <a:schemeClr val="phClr">
              <a:tint val="90000"/>
              <a:shade val="90000"/>
              <a:satMod val="200000"/>
            </a:schemeClr>
          </a:gs>
          <a:gs pos="92000">
            <a:schemeClr val="phClr">
              <a:tint val="90000"/>
              <a:shade val="70000"/>
              <a:satMod val="250000"/>
            </a:schemeClr>
          </a:gs>
        </a:gsLst>
        <a:path path="circle">
          <a:fillToRect l="50000" t="50000" r="50000" b="50000"/>
        </a:path>
      </a:gradFill>
      <a:blipFill>
        <a:blip xmlns:r="http://schemas.openxmlformats.org/officeDocument/2006/relationships" r:embed="rId1">
          <a:duotone>
            <a:schemeClr val="phClr">
              <a:tint val="95000"/>
            </a:schemeClr>
            <a:schemeClr val="phClr">
              <a:shade val="90000"/>
            </a:schemeClr>
          </a:duotone>
        </a:blip>
        <a:tile tx="0" ty="0" sx="100000" sy="100000" flip="none" algn="tl"/>
      </a:blipFill>
    </a:bgFillStyleLst>
  </a:fmtScheme>
</a:themeOverride>
</file>

<file path=ppt/theme/themeOverride4.xml><?xml version="1.0" encoding="utf-8"?>
<a:themeOverride xmlns:a="http://schemas.openxmlformats.org/drawingml/2006/main">
  <a:clrScheme name="Исполнительная">
    <a:dk1>
      <a:sysClr val="windowText" lastClr="000000"/>
    </a:dk1>
    <a:lt1>
      <a:sysClr val="window" lastClr="FFFFFF"/>
    </a:lt1>
    <a:dk2>
      <a:srgbClr val="2F5897"/>
    </a:dk2>
    <a:lt2>
      <a:srgbClr val="E4E9EF"/>
    </a:lt2>
    <a:accent1>
      <a:srgbClr val="6076B4"/>
    </a:accent1>
    <a:accent2>
      <a:srgbClr val="9C5252"/>
    </a:accent2>
    <a:accent3>
      <a:srgbClr val="E68422"/>
    </a:accent3>
    <a:accent4>
      <a:srgbClr val="846648"/>
    </a:accent4>
    <a:accent5>
      <a:srgbClr val="63891F"/>
    </a:accent5>
    <a:accent6>
      <a:srgbClr val="758085"/>
    </a:accent6>
    <a:hlink>
      <a:srgbClr val="3399FF"/>
    </a:hlink>
    <a:folHlink>
      <a:srgbClr val="B2B2B2"/>
    </a:folHlink>
  </a:clrScheme>
  <a:fontScheme name="Исполнительная">
    <a:majorFont>
      <a:latin typeface="Century Gothic"/>
      <a:ea typeface=""/>
      <a:cs typeface=""/>
      <a:font script="Jpan" typeface="HGｺﾞｼｯｸM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Palatino Linotype"/>
      <a:ea typeface=""/>
      <a:cs typeface=""/>
      <a:font script="Jpan" typeface="HGS明朝E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Browalli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inorFont>
  </a:fontScheme>
  <a:fmtScheme name="Исполнитель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8575" cap="flat" cmpd="sng" algn="ctr">
        <a:solidFill>
          <a:schemeClr val="phClr"/>
        </a:solidFill>
        <a:prstDash val="solid"/>
      </a:ln>
      <a:ln w="508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50000">
            <a:schemeClr val="phClr">
              <a:tint val="80000"/>
              <a:satMod val="250000"/>
            </a:schemeClr>
          </a:gs>
          <a:gs pos="76000">
            <a:schemeClr val="phClr">
              <a:tint val="90000"/>
              <a:shade val="90000"/>
              <a:satMod val="200000"/>
            </a:schemeClr>
          </a:gs>
          <a:gs pos="92000">
            <a:schemeClr val="phClr">
              <a:tint val="90000"/>
              <a:shade val="70000"/>
              <a:satMod val="250000"/>
            </a:schemeClr>
          </a:gs>
        </a:gsLst>
        <a:path path="circle">
          <a:fillToRect l="50000" t="50000" r="50000" b="50000"/>
        </a:path>
      </a:gradFill>
      <a:blipFill>
        <a:blip xmlns:r="http://schemas.openxmlformats.org/officeDocument/2006/relationships" r:embed="rId1">
          <a:duotone>
            <a:schemeClr val="phClr">
              <a:tint val="95000"/>
            </a:schemeClr>
            <a:schemeClr val="phClr">
              <a:shade val="90000"/>
            </a:schemeClr>
          </a:duotone>
        </a:blip>
        <a:tile tx="0" ty="0" sx="100000" sy="100000" flip="none" algn="tl"/>
      </a:blipFill>
    </a:bgFillStyleLst>
  </a:fmtScheme>
</a:themeOverride>
</file>

<file path=ppt/theme/themeOverride5.xml><?xml version="1.0" encoding="utf-8"?>
<a:themeOverride xmlns:a="http://schemas.openxmlformats.org/drawingml/2006/main">
  <a:clrScheme name="Исполнительная">
    <a:dk1>
      <a:sysClr val="windowText" lastClr="000000"/>
    </a:dk1>
    <a:lt1>
      <a:sysClr val="window" lastClr="FFFFFF"/>
    </a:lt1>
    <a:dk2>
      <a:srgbClr val="2F5897"/>
    </a:dk2>
    <a:lt2>
      <a:srgbClr val="E4E9EF"/>
    </a:lt2>
    <a:accent1>
      <a:srgbClr val="6076B4"/>
    </a:accent1>
    <a:accent2>
      <a:srgbClr val="9C5252"/>
    </a:accent2>
    <a:accent3>
      <a:srgbClr val="E68422"/>
    </a:accent3>
    <a:accent4>
      <a:srgbClr val="846648"/>
    </a:accent4>
    <a:accent5>
      <a:srgbClr val="63891F"/>
    </a:accent5>
    <a:accent6>
      <a:srgbClr val="758085"/>
    </a:accent6>
    <a:hlink>
      <a:srgbClr val="3399FF"/>
    </a:hlink>
    <a:folHlink>
      <a:srgbClr val="B2B2B2"/>
    </a:folHlink>
  </a:clrScheme>
  <a:fontScheme name="Исполнительная">
    <a:majorFont>
      <a:latin typeface="Century Gothic"/>
      <a:ea typeface=""/>
      <a:cs typeface=""/>
      <a:font script="Jpan" typeface="HGｺﾞｼｯｸM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Palatino Linotype"/>
      <a:ea typeface=""/>
      <a:cs typeface=""/>
      <a:font script="Jpan" typeface="HGS明朝E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Browalli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inorFont>
  </a:fontScheme>
  <a:fmtScheme name="Исполнитель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8575" cap="flat" cmpd="sng" algn="ctr">
        <a:solidFill>
          <a:schemeClr val="phClr"/>
        </a:solidFill>
        <a:prstDash val="solid"/>
      </a:ln>
      <a:ln w="508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50000">
            <a:schemeClr val="phClr">
              <a:tint val="80000"/>
              <a:satMod val="250000"/>
            </a:schemeClr>
          </a:gs>
          <a:gs pos="76000">
            <a:schemeClr val="phClr">
              <a:tint val="90000"/>
              <a:shade val="90000"/>
              <a:satMod val="200000"/>
            </a:schemeClr>
          </a:gs>
          <a:gs pos="92000">
            <a:schemeClr val="phClr">
              <a:tint val="90000"/>
              <a:shade val="70000"/>
              <a:satMod val="250000"/>
            </a:schemeClr>
          </a:gs>
        </a:gsLst>
        <a:path path="circle">
          <a:fillToRect l="50000" t="50000" r="50000" b="50000"/>
        </a:path>
      </a:gradFill>
      <a:blipFill>
        <a:blip xmlns:r="http://schemas.openxmlformats.org/officeDocument/2006/relationships" r:embed="rId1">
          <a:duotone>
            <a:schemeClr val="phClr">
              <a:tint val="95000"/>
            </a:schemeClr>
            <a:schemeClr val="phClr">
              <a:shade val="90000"/>
            </a:schemeClr>
          </a:duotone>
        </a:blip>
        <a:tile tx="0" ty="0" sx="100000" sy="100000" flip="none" algn="tl"/>
      </a:blipFill>
    </a:bgFillStyleLst>
  </a:fmtScheme>
</a:themeOverride>
</file>

<file path=ppt/theme/themeOverride6.xml><?xml version="1.0" encoding="utf-8"?>
<a:themeOverride xmlns:a="http://schemas.openxmlformats.org/drawingml/2006/main">
  <a:clrScheme name="Исполнительная">
    <a:dk1>
      <a:sysClr val="windowText" lastClr="000000"/>
    </a:dk1>
    <a:lt1>
      <a:sysClr val="window" lastClr="FFFFFF"/>
    </a:lt1>
    <a:dk2>
      <a:srgbClr val="2F5897"/>
    </a:dk2>
    <a:lt2>
      <a:srgbClr val="E4E9EF"/>
    </a:lt2>
    <a:accent1>
      <a:srgbClr val="6076B4"/>
    </a:accent1>
    <a:accent2>
      <a:srgbClr val="9C5252"/>
    </a:accent2>
    <a:accent3>
      <a:srgbClr val="E68422"/>
    </a:accent3>
    <a:accent4>
      <a:srgbClr val="846648"/>
    </a:accent4>
    <a:accent5>
      <a:srgbClr val="63891F"/>
    </a:accent5>
    <a:accent6>
      <a:srgbClr val="758085"/>
    </a:accent6>
    <a:hlink>
      <a:srgbClr val="3399FF"/>
    </a:hlink>
    <a:folHlink>
      <a:srgbClr val="B2B2B2"/>
    </a:folHlink>
  </a:clrScheme>
  <a:fontScheme name="Исполнительная">
    <a:majorFont>
      <a:latin typeface="Century Gothic"/>
      <a:ea typeface=""/>
      <a:cs typeface=""/>
      <a:font script="Jpan" typeface="HGｺﾞｼｯｸM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Palatino Linotype"/>
      <a:ea typeface=""/>
      <a:cs typeface=""/>
      <a:font script="Jpan" typeface="HGS明朝E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Browalli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inorFont>
  </a:fontScheme>
  <a:fmtScheme name="Исполнитель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8575" cap="flat" cmpd="sng" algn="ctr">
        <a:solidFill>
          <a:schemeClr val="phClr"/>
        </a:solidFill>
        <a:prstDash val="solid"/>
      </a:ln>
      <a:ln w="508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50000">
            <a:schemeClr val="phClr">
              <a:tint val="80000"/>
              <a:satMod val="250000"/>
            </a:schemeClr>
          </a:gs>
          <a:gs pos="76000">
            <a:schemeClr val="phClr">
              <a:tint val="90000"/>
              <a:shade val="90000"/>
              <a:satMod val="200000"/>
            </a:schemeClr>
          </a:gs>
          <a:gs pos="92000">
            <a:schemeClr val="phClr">
              <a:tint val="90000"/>
              <a:shade val="70000"/>
              <a:satMod val="250000"/>
            </a:schemeClr>
          </a:gs>
        </a:gsLst>
        <a:path path="circle">
          <a:fillToRect l="50000" t="50000" r="50000" b="50000"/>
        </a:path>
      </a:gradFill>
      <a:blipFill>
        <a:blip xmlns:r="http://schemas.openxmlformats.org/officeDocument/2006/relationships" r:embed="rId1">
          <a:duotone>
            <a:schemeClr val="phClr">
              <a:tint val="95000"/>
            </a:schemeClr>
            <a:schemeClr val="phClr">
              <a:shade val="90000"/>
            </a:schemeClr>
          </a:duotone>
        </a:blip>
        <a:tile tx="0" ty="0" sx="100000" sy="100000" flip="none" algn="tl"/>
      </a:blip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28</Words>
  <Application>Microsoft Office PowerPoint</Application>
  <PresentationFormat>Экран (4:3)</PresentationFormat>
  <Paragraphs>23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5</vt:i4>
      </vt:variant>
    </vt:vector>
  </HeadingPairs>
  <TitlesOfParts>
    <vt:vector size="7" baseType="lpstr">
      <vt:lpstr>Специальное оформление</vt:lpstr>
      <vt:lpstr>1_Тема Office</vt:lpstr>
      <vt:lpstr>Сетевая форма реализации образовательных программ  </vt:lpstr>
      <vt:lpstr>Количество  учащихся  по сетевым программам</vt:lpstr>
      <vt:lpstr>Распределение  по направленностям</vt:lpstr>
      <vt:lpstr>Слайд 4</vt:lpstr>
      <vt:lpstr>Динамика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 презентации</dc:title>
  <dc:creator>Павел</dc:creator>
  <cp:lastModifiedBy>User</cp:lastModifiedBy>
  <cp:revision>37</cp:revision>
  <dcterms:created xsi:type="dcterms:W3CDTF">2009-01-08T12:15:48Z</dcterms:created>
  <dcterms:modified xsi:type="dcterms:W3CDTF">2025-10-29T05:02:48Z</dcterms:modified>
</cp:coreProperties>
</file>